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5" r:id="rId5"/>
    <p:sldId id="262" r:id="rId6"/>
    <p:sldId id="257" r:id="rId7"/>
    <p:sldId id="266" r:id="rId8"/>
    <p:sldId id="258" r:id="rId9"/>
    <p:sldId id="267" r:id="rId10"/>
    <p:sldId id="268" r:id="rId11"/>
    <p:sldId id="269" r:id="rId12"/>
    <p:sldId id="259" r:id="rId13"/>
    <p:sldId id="26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5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26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50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50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25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96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4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17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7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13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074D657-AFA2-4690-A2D2-C65ADFCEA727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5BB550-6EE2-42EE-83A3-7B550E875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0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BE7FBE3-4AAD-45DB-926B-5B978DE63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600" b="1" dirty="0"/>
              <a:t>程式設計期末專題</a:t>
            </a:r>
            <a:r>
              <a:rPr lang="en-US" altLang="zh-TW" sz="6600" b="1" dirty="0"/>
              <a:t>—</a:t>
            </a:r>
            <a:r>
              <a:rPr lang="zh-TW" altLang="en-US" sz="6600" b="1" dirty="0"/>
              <a:t>分類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BA9EDB9-B847-48D3-B90C-54E9142EF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  <a:r>
              <a:rPr lang="zh-TW" altLang="en-US" b="1" dirty="0"/>
              <a:t>范睿凱、謝宗穎</a:t>
            </a:r>
          </a:p>
        </p:txBody>
      </p:sp>
      <p:pic>
        <p:nvPicPr>
          <p:cNvPr id="9" name="音訊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7"/>
    </mc:Choice>
    <mc:Fallback xmlns="">
      <p:transition spd="slow" advTm="1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程式講解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820330"/>
            <a:ext cx="10058400" cy="4050792"/>
          </a:xfrm>
        </p:spPr>
        <p:txBody>
          <a:bodyPr/>
          <a:lstStyle/>
          <a:p>
            <a:r>
              <a:rPr lang="zh-TW" altLang="en-US" b="1" dirty="0"/>
              <a:t>建立</a:t>
            </a:r>
            <a:r>
              <a:rPr lang="zh-TW" altLang="en-US" b="1" dirty="0" smtClean="0"/>
              <a:t>模型並加入</a:t>
            </a:r>
            <a:r>
              <a:rPr lang="zh-TW" altLang="en-US" b="1" dirty="0"/>
              <a:t>參數</a:t>
            </a:r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r>
              <a:rPr lang="zh-TW" altLang="en-US" b="1" dirty="0" smtClean="0"/>
              <a:t>預測</a:t>
            </a:r>
            <a:r>
              <a:rPr lang="zh-TW" altLang="en-US" b="1" dirty="0"/>
              <a:t>結果及</a:t>
            </a:r>
            <a:r>
              <a:rPr lang="zh-TW" altLang="en-US" b="1" dirty="0" smtClean="0"/>
              <a:t>準確度</a:t>
            </a:r>
            <a:endParaRPr lang="en-US" altLang="zh-TW" b="1" dirty="0" smtClean="0"/>
          </a:p>
          <a:p>
            <a:endParaRPr lang="en-US" altLang="zh-TW" b="1" dirty="0" smtClean="0"/>
          </a:p>
          <a:p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714240"/>
            <a:ext cx="8236712" cy="18186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9" y="2286000"/>
            <a:ext cx="8236712" cy="1911927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0"/>
    </mc:Choice>
    <mc:Fallback xmlns="">
      <p:transition spd="slow" advTm="3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96" y="484632"/>
            <a:ext cx="10060452" cy="568756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1"/>
    </mc:Choice>
    <mc:Fallback xmlns="">
      <p:transition spd="slow" advTm="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DAA5E13-80C2-4E6A-9B2E-4888AECE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改變的參數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31FB926-9FAE-4BE2-B607-882DD5F4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10080"/>
            <a:ext cx="10058400" cy="426212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err="1" smtClean="0">
                <a:latin typeface="+mn-ea"/>
              </a:rPr>
              <a:t>max_depth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決策樹最大深度，</a:t>
            </a:r>
            <a:r>
              <a:rPr lang="en-US" altLang="zh-TW" dirty="0"/>
              <a:t>【</a:t>
            </a:r>
            <a:r>
              <a:rPr lang="en-US" altLang="zh-TW" dirty="0" err="1"/>
              <a:t>int</a:t>
            </a:r>
            <a:r>
              <a:rPr lang="en-US" altLang="zh-TW" dirty="0"/>
              <a:t>,  None】</a:t>
            </a:r>
            <a:r>
              <a:rPr lang="zh-TW" altLang="en-US" b="1" dirty="0"/>
              <a:t>。</a:t>
            </a:r>
            <a:r>
              <a:rPr lang="zh-TW" altLang="en-US" dirty="0"/>
              <a:t>默認值是‘</a:t>
            </a:r>
            <a:r>
              <a:rPr lang="en-US" altLang="zh-TW" dirty="0"/>
              <a:t>None’</a:t>
            </a:r>
            <a:r>
              <a:rPr lang="zh-TW" altLang="en-US" dirty="0"/>
              <a:t>。</a:t>
            </a:r>
            <a:endParaRPr lang="en-US" altLang="zh-TW" dirty="0" smtClean="0">
              <a:latin typeface="+mn-ea"/>
            </a:endParaRPr>
          </a:p>
          <a:p>
            <a:r>
              <a:rPr lang="en-US" altLang="zh-TW" b="1" dirty="0" smtClean="0">
                <a:latin typeface="+mn-ea"/>
              </a:rPr>
              <a:t>criterion: </a:t>
            </a:r>
            <a:r>
              <a:rPr lang="zh-TW" altLang="en-US" dirty="0" smtClean="0"/>
              <a:t>特徵</a:t>
            </a:r>
            <a:r>
              <a:rPr lang="zh-TW" altLang="en-US" dirty="0"/>
              <a:t>選擇標準，</a:t>
            </a:r>
            <a:r>
              <a:rPr lang="en-US" altLang="zh-TW" dirty="0"/>
              <a:t>【entropy, </a:t>
            </a:r>
            <a:r>
              <a:rPr lang="en-US" altLang="zh-TW" dirty="0" err="1"/>
              <a:t>gini</a:t>
            </a:r>
            <a:r>
              <a:rPr lang="en-US" altLang="zh-TW" dirty="0"/>
              <a:t>】</a:t>
            </a:r>
            <a:r>
              <a:rPr lang="zh-TW" altLang="en-US" dirty="0"/>
              <a:t>。默認</a:t>
            </a:r>
            <a:r>
              <a:rPr lang="en-US" altLang="zh-TW" dirty="0" err="1"/>
              <a:t>gini</a:t>
            </a:r>
            <a:r>
              <a:rPr lang="zh-TW" altLang="en-US" dirty="0"/>
              <a:t>，即</a:t>
            </a:r>
            <a:r>
              <a:rPr lang="en-US" altLang="zh-TW" dirty="0"/>
              <a:t>CART</a:t>
            </a:r>
            <a:r>
              <a:rPr lang="zh-TW" altLang="en-US" dirty="0"/>
              <a:t>算法。</a:t>
            </a:r>
            <a:endParaRPr lang="en-US" altLang="zh-TW" dirty="0" smtClean="0">
              <a:latin typeface="+mn-ea"/>
            </a:endParaRPr>
          </a:p>
          <a:p>
            <a:r>
              <a:rPr lang="en-US" altLang="zh-TW" b="1" dirty="0" smtClean="0">
                <a:latin typeface="+mn-ea"/>
              </a:rPr>
              <a:t>Splitter: </a:t>
            </a:r>
            <a:r>
              <a:rPr lang="zh-TW" altLang="en-US" dirty="0" smtClean="0"/>
              <a:t>特徵</a:t>
            </a:r>
            <a:r>
              <a:rPr lang="zh-TW" altLang="en-US" dirty="0"/>
              <a:t>劃分標準，</a:t>
            </a:r>
            <a:r>
              <a:rPr lang="en-US" altLang="zh-TW" dirty="0"/>
              <a:t>【best, random</a:t>
            </a:r>
            <a:r>
              <a:rPr lang="en-US" altLang="zh-TW" dirty="0" smtClean="0"/>
              <a:t>】</a:t>
            </a:r>
            <a:r>
              <a:rPr lang="zh-TW" altLang="en-US" dirty="0" smtClean="0"/>
              <a:t>，默認</a:t>
            </a:r>
            <a:r>
              <a:rPr lang="zh-TW" altLang="en-US" dirty="0"/>
              <a:t>的‘</a:t>
            </a:r>
            <a:r>
              <a:rPr lang="en-US" altLang="zh-TW" dirty="0"/>
              <a:t>best’</a:t>
            </a:r>
            <a:r>
              <a:rPr lang="zh-TW" altLang="en-US" dirty="0"/>
              <a:t>適合樣本量不大的時候</a:t>
            </a:r>
            <a:endParaRPr lang="en-US" altLang="zh-TW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min_samples_split</a:t>
            </a:r>
            <a:r>
              <a:rPr lang="en-US" altLang="zh-TW" b="1" u="sng" dirty="0" smtClean="0">
                <a:latin typeface="+mn-ea"/>
              </a:rPr>
              <a:t>:</a:t>
            </a:r>
            <a:r>
              <a:rPr lang="zh-TW" altLang="en-US" dirty="0"/>
              <a:t>內部節點</a:t>
            </a:r>
            <a:r>
              <a:rPr lang="zh-TW" altLang="en-US" dirty="0" smtClean="0"/>
              <a:t>（判斷</a:t>
            </a:r>
            <a:r>
              <a:rPr lang="zh-TW" altLang="en-US" dirty="0"/>
              <a:t>條件）再劃分所需最小樣本</a:t>
            </a:r>
            <a:r>
              <a:rPr lang="zh-TW" altLang="en-US" dirty="0" smtClean="0"/>
              <a:t>數，</a:t>
            </a:r>
            <a:r>
              <a:rPr lang="en-US" altLang="zh-TW" dirty="0" smtClean="0"/>
              <a:t>【</a:t>
            </a:r>
            <a:r>
              <a:rPr lang="en-US" altLang="zh-TW" dirty="0" err="1"/>
              <a:t>int</a:t>
            </a:r>
            <a:r>
              <a:rPr lang="en-US" altLang="zh-TW" dirty="0"/>
              <a:t>, float】</a:t>
            </a:r>
            <a:r>
              <a:rPr lang="zh-TW" altLang="en-US" dirty="0"/>
              <a:t>。默認值爲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min_samples_leaf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葉子節點（即分類）最少樣本數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min_weight_fraction_leaf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葉子節點（即分類）最小的樣本權重</a:t>
            </a:r>
            <a:r>
              <a:rPr lang="zh-TW" altLang="en-US" dirty="0" smtClean="0"/>
              <a:t>和，</a:t>
            </a:r>
            <a:r>
              <a:rPr lang="zh-TW" altLang="en-US" dirty="0"/>
              <a:t>默認是</a:t>
            </a:r>
            <a:r>
              <a:rPr lang="en-US" altLang="zh-TW" dirty="0"/>
              <a:t>0</a:t>
            </a:r>
            <a:endParaRPr lang="en-US" altLang="zh-TW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max_features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最多的特徵值數量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max_leaf_nodes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最大葉子節點數。</a:t>
            </a:r>
            <a:r>
              <a:rPr lang="en-US" altLang="zh-TW" dirty="0"/>
              <a:t>【</a:t>
            </a:r>
            <a:r>
              <a:rPr lang="en-US" altLang="zh-TW" dirty="0" err="1"/>
              <a:t>int</a:t>
            </a:r>
            <a:r>
              <a:rPr lang="en-US" altLang="zh-TW" dirty="0"/>
              <a:t>, None</a:t>
            </a:r>
            <a:r>
              <a:rPr lang="en-US" altLang="zh-TW" dirty="0" smtClean="0"/>
              <a:t>】</a:t>
            </a:r>
            <a:r>
              <a:rPr lang="zh-TW" altLang="en-US" dirty="0"/>
              <a:t>默認值是‘</a:t>
            </a:r>
            <a:r>
              <a:rPr lang="en-US" altLang="zh-TW" dirty="0"/>
              <a:t>None’</a:t>
            </a:r>
            <a:r>
              <a:rPr lang="zh-TW" altLang="en-US" dirty="0" smtClean="0"/>
              <a:t>。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min_impurity_decrease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節點劃分最小不純度，</a:t>
            </a:r>
            <a:r>
              <a:rPr lang="en-US" altLang="zh-TW" dirty="0"/>
              <a:t>【float】</a:t>
            </a:r>
            <a:r>
              <a:rPr lang="zh-TW" altLang="en-US" dirty="0"/>
              <a:t>。默認值爲‘</a:t>
            </a:r>
            <a:r>
              <a:rPr lang="en-US" altLang="zh-TW" dirty="0"/>
              <a:t>0’</a:t>
            </a:r>
            <a:r>
              <a:rPr lang="zh-TW" altLang="en-US" dirty="0"/>
              <a:t>。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class_weight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dirty="0"/>
              <a:t>類別權重，</a:t>
            </a:r>
            <a:r>
              <a:rPr lang="en-US" altLang="zh-TW" dirty="0"/>
              <a:t>【</a:t>
            </a:r>
            <a:r>
              <a:rPr lang="en-US" altLang="zh-TW" dirty="0" err="1"/>
              <a:t>dict</a:t>
            </a:r>
            <a:r>
              <a:rPr lang="en-US" altLang="zh-TW" dirty="0"/>
              <a:t>, list of </a:t>
            </a:r>
            <a:r>
              <a:rPr lang="en-US" altLang="zh-TW" dirty="0" err="1"/>
              <a:t>dicts</a:t>
            </a:r>
            <a:r>
              <a:rPr lang="en-US" altLang="zh-TW" dirty="0"/>
              <a:t>, balanced】</a:t>
            </a:r>
            <a:r>
              <a:rPr lang="zh-TW" altLang="en-US" dirty="0"/>
              <a:t>，默認爲</a:t>
            </a:r>
            <a:r>
              <a:rPr lang="en-US" altLang="zh-TW" dirty="0"/>
              <a:t>None</a:t>
            </a:r>
            <a:r>
              <a:rPr lang="zh-TW" altLang="en-US" dirty="0"/>
              <a:t>。</a:t>
            </a:r>
            <a:endParaRPr lang="en-US" altLang="zh-TW" b="1" dirty="0" smtClean="0">
              <a:latin typeface="+mn-ea"/>
            </a:endParaRPr>
          </a:p>
          <a:p>
            <a:r>
              <a:rPr lang="en-US" altLang="zh-TW" b="1" dirty="0" err="1" smtClean="0">
                <a:latin typeface="+mn-ea"/>
              </a:rPr>
              <a:t>random_state</a:t>
            </a:r>
            <a:r>
              <a:rPr lang="en-US" altLang="zh-TW" b="1" dirty="0" smtClean="0">
                <a:latin typeface="+mn-ea"/>
              </a:rPr>
              <a:t>:</a:t>
            </a:r>
            <a:r>
              <a:rPr lang="zh-TW" altLang="en-US" b="1" dirty="0" smtClean="0">
                <a:latin typeface="+mn-ea"/>
              </a:rPr>
              <a:t> </a:t>
            </a:r>
            <a:r>
              <a:rPr lang="en-US" altLang="zh-TW" dirty="0"/>
              <a:t>【</a:t>
            </a:r>
            <a:r>
              <a:rPr lang="en-US" altLang="zh-TW" dirty="0" err="1"/>
              <a:t>int</a:t>
            </a:r>
            <a:r>
              <a:rPr lang="en-US" altLang="zh-TW" dirty="0"/>
              <a:t>, </a:t>
            </a:r>
            <a:r>
              <a:rPr lang="en-US" altLang="zh-TW" dirty="0" err="1" smtClean="0"/>
              <a:t>randomState</a:t>
            </a:r>
            <a:r>
              <a:rPr lang="en-US" altLang="zh-TW" dirty="0" smtClean="0"/>
              <a:t> </a:t>
            </a:r>
            <a:r>
              <a:rPr lang="en-US" altLang="zh-TW" dirty="0"/>
              <a:t>instance, None】</a:t>
            </a:r>
            <a:r>
              <a:rPr lang="zh-TW" altLang="en-US" dirty="0" smtClean="0"/>
              <a:t>，</a:t>
            </a:r>
            <a:r>
              <a:rPr lang="zh-TW" altLang="zh-TW" dirty="0"/>
              <a:t>確保每次訓練結果都</a:t>
            </a:r>
            <a:r>
              <a:rPr lang="zh-TW" altLang="zh-TW" dirty="0" smtClean="0"/>
              <a:t>一樣</a:t>
            </a:r>
            <a:r>
              <a:rPr lang="zh-TW" altLang="en-US" dirty="0" smtClean="0"/>
              <a:t>，默認</a:t>
            </a:r>
            <a:r>
              <a:rPr lang="zh-TW" altLang="en-US" dirty="0"/>
              <a:t>是</a:t>
            </a:r>
            <a:r>
              <a:rPr lang="en-US" altLang="zh-TW" dirty="0"/>
              <a:t>None</a:t>
            </a:r>
            <a:endParaRPr lang="zh-TW" altLang="en-US" b="1" dirty="0">
              <a:latin typeface="+mn-ea"/>
            </a:endParaRPr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72"/>
    </mc:Choice>
    <mc:Fallback xmlns="">
      <p:transition spd="slow" advTm="77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3242" y="2093976"/>
            <a:ext cx="10058400" cy="4050792"/>
          </a:xfrm>
        </p:spPr>
        <p:txBody>
          <a:bodyPr/>
          <a:lstStyle/>
          <a:p>
            <a:r>
              <a:rPr lang="zh-TW" altLang="en-US" dirty="0" smtClean="0"/>
              <a:t>利用決策樹進行分類的預測，達到高達 </a:t>
            </a:r>
            <a:r>
              <a:rPr lang="en-US" altLang="zh-TW" b="1" dirty="0" smtClean="0"/>
              <a:t>83.95522388059702%</a:t>
            </a:r>
            <a:r>
              <a:rPr lang="zh-TW" altLang="en-US" b="1" dirty="0" smtClean="0"/>
              <a:t> 的準確度</a:t>
            </a:r>
            <a:r>
              <a:rPr lang="zh-TW" altLang="en-US" dirty="0" smtClean="0"/>
              <a:t>，故可知這次的預測是有一定的</a:t>
            </a:r>
            <a:r>
              <a:rPr lang="zh-TW" altLang="en-US" b="1" dirty="0" smtClean="0"/>
              <a:t>可信度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8"/>
    </mc:Choice>
    <mc:Fallback xmlns="">
      <p:transition spd="slow" advTm="1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謝謝大</a:t>
            </a:r>
            <a:r>
              <a:rPr lang="zh-TW" altLang="en-US" b="1" dirty="0"/>
              <a:t>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5400" dirty="0" smtClean="0"/>
          </a:p>
          <a:p>
            <a:pPr marL="0" indent="0" algn="ctr">
              <a:buNone/>
            </a:pPr>
            <a:r>
              <a:rPr lang="en-US" altLang="zh-TW" sz="5400" dirty="0" smtClean="0"/>
              <a:t>END</a:t>
            </a:r>
            <a:endParaRPr lang="zh-TW" altLang="en-US" sz="5400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研究背景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學習到</a:t>
            </a:r>
            <a:r>
              <a:rPr lang="zh-TW" altLang="en-US" dirty="0"/>
              <a:t>如何用</a:t>
            </a:r>
            <a:r>
              <a:rPr lang="zh-TW" altLang="en-US" dirty="0" smtClean="0"/>
              <a:t>人工智慧</a:t>
            </a:r>
            <a:r>
              <a:rPr lang="en-US" altLang="zh-TW" dirty="0" smtClean="0"/>
              <a:t>-</a:t>
            </a:r>
            <a:r>
              <a:rPr lang="zh-TW" altLang="en-US" b="1" dirty="0" smtClean="0">
                <a:solidFill>
                  <a:srgbClr val="FF0000"/>
                </a:solidFill>
              </a:rPr>
              <a:t>機器學習</a:t>
            </a:r>
            <a:r>
              <a:rPr lang="en-US" altLang="zh-TW" b="1" dirty="0" smtClean="0">
                <a:solidFill>
                  <a:srgbClr val="FF0000"/>
                </a:solidFill>
              </a:rPr>
              <a:t>(Machine Learning)</a:t>
            </a:r>
          </a:p>
          <a:p>
            <a:r>
              <a:rPr lang="zh-TW" altLang="en-US" dirty="0" smtClean="0"/>
              <a:t>機器學習</a:t>
            </a:r>
            <a:r>
              <a:rPr lang="zh-TW" altLang="en-US" b="1" dirty="0" smtClean="0">
                <a:solidFill>
                  <a:srgbClr val="FF0000"/>
                </a:solidFill>
              </a:rPr>
              <a:t>分類</a:t>
            </a:r>
            <a:r>
              <a:rPr lang="en-US" altLang="zh-TW" b="1" dirty="0" smtClean="0">
                <a:solidFill>
                  <a:srgbClr val="FF0000"/>
                </a:solidFill>
              </a:rPr>
              <a:t>(Classification)</a:t>
            </a:r>
          </a:p>
          <a:p>
            <a:r>
              <a:rPr lang="zh-TW" altLang="en-US" dirty="0" smtClean="0"/>
              <a:t>嘗試預測可分類的回應資料，</a:t>
            </a:r>
            <a:r>
              <a:rPr lang="zh-TW" altLang="en-US" b="1" dirty="0" smtClean="0">
                <a:solidFill>
                  <a:srgbClr val="FF0000"/>
                </a:solidFill>
              </a:rPr>
              <a:t>是一些有限的集合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"/>
    </mc:Choice>
    <mc:Fallback xmlns="">
      <p:transition spd="slow" advTm="2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想了解 </a:t>
            </a:r>
            <a:r>
              <a:rPr lang="en-US" altLang="zh-TW" dirty="0" smtClean="0"/>
              <a:t>Titanic (</a:t>
            </a:r>
            <a:r>
              <a:rPr lang="zh-TW" altLang="en-US" dirty="0"/>
              <a:t>鐵達尼號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zh-TW" altLang="en-US" b="1" dirty="0" smtClean="0">
                <a:solidFill>
                  <a:srgbClr val="FF0000"/>
                </a:solidFill>
              </a:rPr>
              <a:t>生還者與其他因素的關係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展現分類的</a:t>
            </a:r>
            <a:r>
              <a:rPr lang="zh-TW" altLang="en-US" b="1" dirty="0" smtClean="0">
                <a:solidFill>
                  <a:srgbClr val="FF0000"/>
                </a:solidFill>
              </a:rPr>
              <a:t>過程與</a:t>
            </a:r>
            <a:r>
              <a:rPr lang="zh-TW" altLang="en-US" b="1" dirty="0">
                <a:solidFill>
                  <a:srgbClr val="FF0000"/>
                </a:solidFill>
              </a:rPr>
              <a:t>結</a:t>
            </a:r>
            <a:r>
              <a:rPr lang="zh-TW" altLang="en-US" b="1" dirty="0" smtClean="0">
                <a:solidFill>
                  <a:srgbClr val="FF0000"/>
                </a:solidFill>
              </a:rPr>
              <a:t>果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判斷</a:t>
            </a:r>
            <a:r>
              <a:rPr lang="zh-TW" altLang="en-US" b="1" dirty="0" smtClean="0">
                <a:solidFill>
                  <a:srgbClr val="FF0000"/>
                </a:solidFill>
              </a:rPr>
              <a:t>準確度</a:t>
            </a:r>
            <a:r>
              <a:rPr lang="zh-TW" altLang="en-US" dirty="0" smtClean="0"/>
              <a:t>是否如預期</a:t>
            </a:r>
            <a:endParaRPr lang="zh-TW" altLang="en-US" dirty="0"/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12"/>
    </mc:Choice>
    <mc:Fallback xmlns="">
      <p:transition spd="slow" advTm="3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/>
              <a:t>機器如何學習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20000"/>
              </a:lnSpc>
              <a:spcAft>
                <a:spcPts val="0"/>
              </a:spcAft>
              <a:defRPr/>
            </a:pPr>
            <a:r>
              <a:rPr lang="zh-TW" altLang="en-US" b="1" dirty="0"/>
              <a:t>收集</a:t>
            </a:r>
            <a:r>
              <a:rPr lang="zh-TW" altLang="en-US" dirty="0"/>
              <a:t>：收集大量的數據進行訓練。</a:t>
            </a:r>
            <a:endParaRPr lang="en-US" altLang="zh-TW" dirty="0"/>
          </a:p>
          <a:p>
            <a:pPr lvl="1" algn="just">
              <a:lnSpc>
                <a:spcPct val="120000"/>
              </a:lnSpc>
              <a:spcAft>
                <a:spcPts val="0"/>
              </a:spcAft>
              <a:defRPr/>
            </a:pPr>
            <a:r>
              <a:rPr lang="zh-TW" altLang="en-US" b="1" dirty="0" smtClean="0"/>
              <a:t>分析</a:t>
            </a:r>
            <a:r>
              <a:rPr lang="zh-TW" altLang="en-US" dirty="0"/>
              <a:t>：利用大量的數據分析， 找出可能的規則。</a:t>
            </a:r>
            <a:endParaRPr lang="en-US" altLang="zh-TW" dirty="0"/>
          </a:p>
          <a:p>
            <a:pPr lvl="1" algn="just">
              <a:lnSpc>
                <a:spcPct val="120000"/>
              </a:lnSpc>
              <a:spcAft>
                <a:spcPts val="0"/>
              </a:spcAft>
              <a:defRPr/>
            </a:pPr>
            <a:r>
              <a:rPr lang="zh-TW" altLang="en-US" b="1" dirty="0"/>
              <a:t>建模</a:t>
            </a:r>
            <a:r>
              <a:rPr lang="zh-TW" altLang="en-US" dirty="0"/>
              <a:t>：找出可能的規則後，利用這個規則來建立「模型」，類似人類因學習而來的「經驗」。</a:t>
            </a:r>
            <a:endParaRPr lang="en-US" altLang="zh-TW" dirty="0"/>
          </a:p>
          <a:p>
            <a:pPr lvl="1" algn="just">
              <a:lnSpc>
                <a:spcPct val="120000"/>
              </a:lnSpc>
              <a:spcAft>
                <a:spcPts val="0"/>
              </a:spcAft>
              <a:defRPr/>
            </a:pPr>
            <a:r>
              <a:rPr lang="zh-TW" altLang="en-US" b="1" dirty="0"/>
              <a:t>預測</a:t>
            </a:r>
            <a:r>
              <a:rPr lang="zh-TW" altLang="en-US" dirty="0"/>
              <a:t>：學習完後將新的數據輸入模型就可以預測未來，稱為「資料探勘」或「預測建模 」。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8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9"/>
    </mc:Choice>
    <mc:Fallback xmlns="">
      <p:transition spd="slow" advTm="6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研究</a:t>
            </a:r>
            <a:r>
              <a:rPr lang="zh-TW" altLang="en-US" b="1" dirty="0" smtClean="0"/>
              <a:t>方法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模型、數據預處理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806448"/>
            <a:ext cx="10058400" cy="4050792"/>
          </a:xfrm>
        </p:spPr>
        <p:txBody>
          <a:bodyPr/>
          <a:lstStyle/>
          <a:p>
            <a:endParaRPr lang="en-US" altLang="zh-TW" b="1" dirty="0" smtClean="0">
              <a:latin typeface="+mn-ea"/>
            </a:endParaRPr>
          </a:p>
          <a:p>
            <a:r>
              <a:rPr lang="zh-TW" altLang="en-US" b="1" dirty="0" smtClean="0">
                <a:latin typeface="+mn-ea"/>
              </a:rPr>
              <a:t>模型</a:t>
            </a:r>
            <a:r>
              <a:rPr lang="en-US" altLang="zh-TW" dirty="0" smtClean="0">
                <a:latin typeface="+mn-ea"/>
              </a:rPr>
              <a:t>: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Decision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Tree(</a:t>
            </a:r>
            <a:r>
              <a:rPr lang="zh-TW" altLang="en-US" dirty="0" smtClean="0">
                <a:latin typeface="+mn-ea"/>
              </a:rPr>
              <a:t>決策樹</a:t>
            </a:r>
            <a:r>
              <a:rPr lang="en-US" altLang="zh-TW" dirty="0" smtClean="0">
                <a:latin typeface="+mn-ea"/>
              </a:rPr>
              <a:t>)</a:t>
            </a:r>
          </a:p>
          <a:p>
            <a:endParaRPr lang="en-US" altLang="zh-TW" dirty="0" smtClean="0">
              <a:latin typeface="+mn-ea"/>
            </a:endParaRPr>
          </a:p>
          <a:p>
            <a:r>
              <a:rPr lang="zh-TW" altLang="en-US" b="1" dirty="0" smtClean="0">
                <a:latin typeface="+mn-ea"/>
              </a:rPr>
              <a:t>優點</a:t>
            </a:r>
            <a:r>
              <a:rPr lang="en-US" altLang="zh-TW" b="1" dirty="0" smtClean="0">
                <a:latin typeface="+mn-ea"/>
              </a:rPr>
              <a:t>:</a:t>
            </a:r>
          </a:p>
          <a:p>
            <a:pPr lvl="1"/>
            <a:r>
              <a:rPr lang="zh-TW" altLang="en-US" dirty="0" smtClean="0">
                <a:latin typeface="+mn-ea"/>
              </a:rPr>
              <a:t>簡單且高度可解釋性</a:t>
            </a:r>
            <a:endParaRPr lang="en-US" altLang="zh-TW" dirty="0" smtClean="0">
              <a:latin typeface="+mn-ea"/>
            </a:endParaRPr>
          </a:p>
          <a:p>
            <a:pPr lvl="1"/>
            <a:r>
              <a:rPr lang="zh-TW" altLang="en-US" dirty="0" smtClean="0">
                <a:latin typeface="+mn-ea"/>
              </a:rPr>
              <a:t>低計算時間複雜度</a:t>
            </a:r>
            <a:endParaRPr lang="en-US" altLang="zh-TW" dirty="0" smtClean="0">
              <a:latin typeface="+mn-ea"/>
            </a:endParaRPr>
          </a:p>
          <a:p>
            <a:pPr lvl="1"/>
            <a:r>
              <a:rPr lang="zh-TW" altLang="en-US" dirty="0" smtClean="0">
                <a:latin typeface="+mn-ea"/>
              </a:rPr>
              <a:t>決策階段都清楚</a:t>
            </a:r>
            <a:endParaRPr lang="en-US" altLang="zh-TW" dirty="0" smtClean="0">
              <a:latin typeface="+mn-ea"/>
            </a:endParaRPr>
          </a:p>
          <a:p>
            <a:pPr lvl="1"/>
            <a:r>
              <a:rPr lang="zh-TW" altLang="en-US" dirty="0" smtClean="0">
                <a:latin typeface="+mn-ea"/>
              </a:rPr>
              <a:t>少要調整的超參數</a:t>
            </a:r>
            <a:endParaRPr lang="en-US" altLang="zh-TW" dirty="0" smtClean="0">
              <a:latin typeface="+mn-ea"/>
            </a:endParaRPr>
          </a:p>
          <a:p>
            <a:r>
              <a:rPr lang="zh-TW" altLang="en-US" b="1" dirty="0" smtClean="0">
                <a:latin typeface="+mn-ea"/>
              </a:rPr>
              <a:t>缺點</a:t>
            </a:r>
            <a:r>
              <a:rPr lang="en-US" altLang="zh-TW" b="1" dirty="0" smtClean="0">
                <a:latin typeface="+mn-ea"/>
              </a:rPr>
              <a:t>:</a:t>
            </a:r>
          </a:p>
          <a:p>
            <a:pPr lvl="1"/>
            <a:r>
              <a:rPr lang="zh-TW" altLang="en-US" dirty="0" smtClean="0">
                <a:latin typeface="+mn-ea"/>
              </a:rPr>
              <a:t>模型容易過度擬和</a:t>
            </a:r>
            <a:endParaRPr lang="en-US" altLang="zh-TW" dirty="0" smtClean="0">
              <a:latin typeface="+mn-ea"/>
            </a:endParaRPr>
          </a:p>
          <a:p>
            <a:pPr lvl="1"/>
            <a:r>
              <a:rPr lang="zh-TW" altLang="en-US" dirty="0" smtClean="0">
                <a:latin typeface="+mn-ea"/>
              </a:rPr>
              <a:t>標籤種類多時會很複雜</a:t>
            </a:r>
            <a:endParaRPr lang="en-US" altLang="zh-TW" dirty="0">
              <a:latin typeface="+mn-ea"/>
            </a:endParaRPr>
          </a:p>
          <a:p>
            <a:pPr marL="274320" lvl="1" indent="0">
              <a:buNone/>
            </a:pPr>
            <a:endParaRPr lang="en-US" altLang="zh-TW" dirty="0" smtClean="0">
              <a:latin typeface="+mn-ea"/>
            </a:endParaRPr>
          </a:p>
          <a:p>
            <a:pPr lvl="1"/>
            <a:endParaRPr lang="en-US" altLang="zh-TW" dirty="0" smtClean="0">
              <a:latin typeface="+mn-ea"/>
            </a:endParaRPr>
          </a:p>
          <a:p>
            <a:endParaRPr lang="en-US" altLang="zh-TW" dirty="0" smtClean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0"/>
    </mc:Choice>
    <mc:Fallback xmlns="">
      <p:transition spd="slow" advTm="6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74754E-905D-4E70-AB5D-416B9C15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使用的演算法</a:t>
            </a:r>
            <a:r>
              <a:rPr lang="en-US" altLang="zh-TW" b="1" dirty="0"/>
              <a:t>—</a:t>
            </a:r>
            <a:r>
              <a:rPr lang="zh-TW" altLang="en-US" b="1" dirty="0"/>
              <a:t>決策樹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E88CCA8-85B8-4232-8F22-175E2641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決策樹會根據訓練資料產生一棵樹，依據訓練出來的規則來對新樣本進行預測。透過訓練資料找出最合適的分類規則，並依照這個規則去做</a:t>
            </a:r>
            <a:r>
              <a:rPr lang="zh-TW" altLang="en-US" b="0" i="0" dirty="0" smtClean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決策，</a:t>
            </a:r>
            <a:r>
              <a:rPr lang="zh-TW" altLang="en-US" b="1" u="sng" dirty="0">
                <a:latin typeface="+mn-ea"/>
              </a:rPr>
              <a:t>其目的使每一個決策能夠使訊息增益最大化。</a:t>
            </a:r>
            <a:endParaRPr lang="en-US" altLang="zh-TW" b="1" u="sng" dirty="0">
              <a:latin typeface="+mn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8" name="Picture 4" descr="資料分析&amp;amp;機器學習] 第3.5講: 決策樹(Decision Tree)以及隨機森林(Random Forest)介紹| by Yeh James |  JamesLearningNote | Medium">
            <a:extLst>
              <a:ext uri="{FF2B5EF4-FFF2-40B4-BE49-F238E27FC236}">
                <a16:creationId xmlns="" xmlns:a16="http://schemas.microsoft.com/office/drawing/2014/main" id="{71E36464-D776-4FA3-BB3A-5D790A68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64" y="3143192"/>
            <a:ext cx="3996569" cy="31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8"/>
    </mc:Choice>
    <mc:Fallback xmlns="">
      <p:transition spd="slow" advTm="6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+mn-ea"/>
              </a:rPr>
              <a:t>數據預</a:t>
            </a:r>
            <a:r>
              <a:rPr lang="zh-TW" altLang="en-US" b="1" dirty="0" smtClean="0">
                <a:latin typeface="+mn-ea"/>
              </a:rPr>
              <a:t>處理</a:t>
            </a:r>
            <a:endParaRPr lang="en-US" altLang="zh-TW" dirty="0">
              <a:latin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latin typeface="+mn-ea"/>
              </a:rPr>
              <a:t>下載</a:t>
            </a:r>
            <a:r>
              <a:rPr lang="zh-TW" altLang="en-US" b="1" dirty="0">
                <a:latin typeface="+mn-ea"/>
              </a:rPr>
              <a:t>數據集</a:t>
            </a:r>
            <a:r>
              <a:rPr lang="en-US" altLang="zh-TW" b="1" dirty="0">
                <a:latin typeface="+mn-ea"/>
              </a:rPr>
              <a:t>:</a:t>
            </a:r>
            <a:r>
              <a:rPr lang="zh-TW" altLang="en-US" b="1" dirty="0">
                <a:latin typeface="+mn-ea"/>
              </a:rPr>
              <a:t> </a:t>
            </a:r>
            <a:r>
              <a:rPr lang="zh-TW" altLang="en-US" dirty="0">
                <a:latin typeface="+mn-ea"/>
              </a:rPr>
              <a:t>到 </a:t>
            </a:r>
            <a:r>
              <a:rPr lang="en-US" altLang="zh-TW" dirty="0" err="1">
                <a:latin typeface="+mn-ea"/>
              </a:rPr>
              <a:t>kaggle</a:t>
            </a:r>
            <a:r>
              <a:rPr lang="en-US" altLang="zh-TW" dirty="0">
                <a:latin typeface="+mn-ea"/>
              </a:rPr>
              <a:t> </a:t>
            </a:r>
            <a:r>
              <a:rPr lang="zh-TW" altLang="en-US" dirty="0">
                <a:latin typeface="+mn-ea"/>
              </a:rPr>
              <a:t>下載 </a:t>
            </a:r>
            <a:r>
              <a:rPr lang="en-US" altLang="zh-TW" dirty="0">
                <a:latin typeface="+mn-ea"/>
              </a:rPr>
              <a:t>Titanic</a:t>
            </a:r>
            <a:r>
              <a:rPr lang="zh-TW" altLang="en-US" dirty="0">
                <a:latin typeface="+mn-ea"/>
              </a:rPr>
              <a:t> 的 </a:t>
            </a:r>
            <a:r>
              <a:rPr lang="en-US" altLang="zh-TW" dirty="0">
                <a:latin typeface="+mn-ea"/>
              </a:rPr>
              <a:t>Train.csv</a:t>
            </a:r>
            <a:r>
              <a:rPr lang="zh-TW" altLang="en-US" dirty="0">
                <a:latin typeface="+mn-ea"/>
              </a:rPr>
              <a:t> 檔</a:t>
            </a:r>
            <a:endParaRPr lang="en-US" altLang="zh-TW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導入標準</a:t>
            </a:r>
            <a:r>
              <a:rPr lang="zh-TW" altLang="en-US" b="1" dirty="0" smtClean="0">
                <a:latin typeface="+mn-ea"/>
              </a:rPr>
              <a:t>庫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導入數據</a:t>
            </a:r>
            <a:r>
              <a:rPr lang="zh-TW" altLang="en-US" b="1" dirty="0" smtClean="0">
                <a:latin typeface="+mn-ea"/>
              </a:rPr>
              <a:t>集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缺失</a:t>
            </a:r>
            <a:r>
              <a:rPr lang="zh-TW" altLang="en-US" b="1" dirty="0" smtClean="0">
                <a:latin typeface="+mn-ea"/>
              </a:rPr>
              <a:t>數據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分類</a:t>
            </a:r>
            <a:r>
              <a:rPr lang="zh-TW" altLang="en-US" b="1" dirty="0" smtClean="0">
                <a:latin typeface="+mn-ea"/>
              </a:rPr>
              <a:t>數據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將數據分成訓練</a:t>
            </a:r>
            <a:r>
              <a:rPr lang="zh-TW" altLang="en-US" b="1" dirty="0" smtClean="0">
                <a:latin typeface="+mn-ea"/>
              </a:rPr>
              <a:t>集</a:t>
            </a:r>
            <a:r>
              <a:rPr lang="zh-TW" altLang="en-US" b="1" dirty="0">
                <a:latin typeface="+mn-ea"/>
              </a:rPr>
              <a:t>和</a:t>
            </a:r>
            <a:r>
              <a:rPr lang="zh-TW" altLang="en-US" b="1" dirty="0" smtClean="0">
                <a:latin typeface="+mn-ea"/>
              </a:rPr>
              <a:t>測試集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特徵縮</a:t>
            </a:r>
            <a:r>
              <a:rPr lang="zh-TW" altLang="en-US" b="1" dirty="0" smtClean="0">
                <a:latin typeface="+mn-ea"/>
              </a:rPr>
              <a:t>放</a:t>
            </a:r>
            <a:endParaRPr lang="en-US" altLang="zh-TW" b="1" dirty="0">
              <a:latin typeface="+mn-ea"/>
            </a:endParaRP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53" y="2587542"/>
            <a:ext cx="6522534" cy="25769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15" y="3814065"/>
            <a:ext cx="5552985" cy="1816606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24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2"/>
    </mc:Choice>
    <mc:Fallback xmlns="">
      <p:transition spd="slow" advTm="3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5123B40-15F8-4723-B27F-01A242F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程式</a:t>
            </a:r>
            <a:r>
              <a:rPr lang="zh-TW" altLang="en-US" b="1" dirty="0" smtClean="0"/>
              <a:t>講解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967632" y="1298448"/>
            <a:ext cx="10058400" cy="4050792"/>
          </a:xfrm>
        </p:spPr>
        <p:txBody>
          <a:bodyPr/>
          <a:lstStyle/>
          <a:p>
            <a:r>
              <a:rPr lang="en-US" altLang="zh-TW" b="1" dirty="0" smtClean="0"/>
              <a:t>Import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r>
              <a:rPr lang="zh-TW" altLang="en-US" b="1" dirty="0" smtClean="0"/>
              <a:t>匯入檔案</a:t>
            </a:r>
            <a:endParaRPr lang="en-US" altLang="zh-TW" b="1" dirty="0" smtClean="0"/>
          </a:p>
          <a:p>
            <a:pPr algn="ctr"/>
            <a:endParaRPr lang="en-US" altLang="zh-TW" b="1" dirty="0"/>
          </a:p>
          <a:p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2" y="1847792"/>
            <a:ext cx="7465168" cy="24705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07" y="4735811"/>
            <a:ext cx="7437793" cy="1653413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3"/>
    </mc:Choice>
    <mc:Fallback xmlns="">
      <p:transition spd="slow" advTm="6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程式講解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處理缺失值</a:t>
            </a:r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r>
              <a:rPr lang="zh-TW" altLang="en-US" b="1" dirty="0" smtClean="0"/>
              <a:t>減少特徵數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22526"/>
            <a:ext cx="8166386" cy="11366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03495"/>
            <a:ext cx="8166386" cy="1678328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4"/>
    </mc:Choice>
    <mc:Fallback xmlns="">
      <p:transition spd="slow" advTm="3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776</TotalTime>
  <Words>367</Words>
  <Application>Microsoft Office PowerPoint</Application>
  <PresentationFormat>寬螢幕</PresentationFormat>
  <Paragraphs>83</Paragraphs>
  <Slides>14</Slides>
  <Notes>0</Notes>
  <HiddenSlides>0</HiddenSlides>
  <MMClips>14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Lato</vt:lpstr>
      <vt:lpstr>微軟正黑體</vt:lpstr>
      <vt:lpstr>標楷體</vt:lpstr>
      <vt:lpstr>Rockwell</vt:lpstr>
      <vt:lpstr>Rockwell Condensed</vt:lpstr>
      <vt:lpstr>Wingdings</vt:lpstr>
      <vt:lpstr>木刻字型</vt:lpstr>
      <vt:lpstr>程式設計期末專題—分類</vt:lpstr>
      <vt:lpstr>研究背景</vt:lpstr>
      <vt:lpstr>動機目的</vt:lpstr>
      <vt:lpstr>機器如何學習 </vt:lpstr>
      <vt:lpstr>研究方法(模型、數據預處理)</vt:lpstr>
      <vt:lpstr>使用的演算法—決策樹</vt:lpstr>
      <vt:lpstr>數據預處理</vt:lpstr>
      <vt:lpstr>程式講解 </vt:lpstr>
      <vt:lpstr>程式講解</vt:lpstr>
      <vt:lpstr>程式講解</vt:lpstr>
      <vt:lpstr>PowerPoint 簡報</vt:lpstr>
      <vt:lpstr>改變的參數</vt:lpstr>
      <vt:lpstr>結論</vt:lpstr>
      <vt:lpstr>謝謝大家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程式設計期末專題—分類</dc:title>
  <dc:creator>User</dc:creator>
  <cp:lastModifiedBy>yvonnelin</cp:lastModifiedBy>
  <cp:revision>41</cp:revision>
  <dcterms:created xsi:type="dcterms:W3CDTF">2022-01-12T10:09:06Z</dcterms:created>
  <dcterms:modified xsi:type="dcterms:W3CDTF">2022-01-16T09:58:36Z</dcterms:modified>
</cp:coreProperties>
</file>